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75" r:id="rId13"/>
    <p:sldId id="269" r:id="rId14"/>
    <p:sldId id="270" r:id="rId15"/>
    <p:sldId id="271" r:id="rId16"/>
    <p:sldId id="272" r:id="rId17"/>
    <p:sldId id="273" r:id="rId18"/>
    <p:sldId id="282" r:id="rId19"/>
    <p:sldId id="281" r:id="rId20"/>
    <p:sldId id="276" r:id="rId21"/>
    <p:sldId id="277" r:id="rId22"/>
    <p:sldId id="278" r:id="rId23"/>
    <p:sldId id="279" r:id="rId24"/>
    <p:sldId id="280" r:id="rId25"/>
    <p:sldId id="283" r:id="rId26"/>
    <p:sldId id="284" r:id="rId27"/>
    <p:sldId id="285" r:id="rId28"/>
    <p:sldId id="286" r:id="rId29"/>
    <p:sldId id="287" r:id="rId30"/>
    <p:sldId id="288" r:id="rId31"/>
    <p:sldId id="274" r:id="rId32"/>
    <p:sldId id="289" r:id="rId33"/>
    <p:sldId id="266" r:id="rId34"/>
    <p:sldId id="290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51" d="100"/>
          <a:sy n="51" d="100"/>
        </p:scale>
        <p:origin x="67" y="12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3171D6-B058-40A9-928E-2A2D742DFB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E70EA28-EBD4-4490-8599-778E284E9F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3B513B-C29B-46C2-BA52-A901191F8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E0E7C-5468-4148-B072-6B1134BCCD9A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9D1094-012A-4BB7-ACFE-B1DB8D56B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247148-BD24-4B40-B014-82093AE04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BB12F-1D1D-4AB2-B036-D38C1AE55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836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EFA86E-7CF0-40AF-9997-5DB081D37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3F733E-4B79-4FEA-BB7E-EBB8B19A01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E3AA91-1D5B-4BEB-A1A8-8FDA786A5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E0E7C-5468-4148-B072-6B1134BCCD9A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5197F1-DC58-4067-9D2C-86B35C32A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22ACCF-E19E-40F9-B20E-AD3EF9543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BB12F-1D1D-4AB2-B036-D38C1AE55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676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E3478C-6A74-4D06-9004-AB5FB7971C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3B2931-6776-4772-8C3B-FD22DA8A8B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CCEDE0-FDDC-44B2-A75F-39F7CF8D8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E0E7C-5468-4148-B072-6B1134BCCD9A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BE45E2-34E2-4697-9A56-A234A1199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F6C55E-FCC8-4A71-8B74-7765A895B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BB12F-1D1D-4AB2-B036-D38C1AE55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898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52F14E-185B-4D37-A275-656C3C935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40F37E-0B34-43F2-8135-3E8A968FB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EA7800-DF32-4397-8D56-9209ACB5C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E0E7C-5468-4148-B072-6B1134BCCD9A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343CE0-A737-4FA8-AF9A-494605BB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226B63-B2C3-467B-955C-D58ADF1F1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BB12F-1D1D-4AB2-B036-D38C1AE55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465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A90C9A-57F0-449C-94D8-607766E99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BD0BA6-2D34-4C6B-8EFB-0FC2F1182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43F846-062E-4482-9DEC-059937D1D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E0E7C-5468-4148-B072-6B1134BCCD9A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C0E123-0B53-46A3-BF5A-36C7E4E88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1714B4-3919-45F8-9797-9A955AD1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BB12F-1D1D-4AB2-B036-D38C1AE55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579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DC865A-E44D-4B79-8D2E-58C3DB703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F75D10-54E5-42B4-B78B-6F0CE3CBB8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3DD633-E8E5-4368-A7F4-07D9FE89A4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DF58B6-FEE1-4E34-823D-65918EA6B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E0E7C-5468-4148-B072-6B1134BCCD9A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3E5449-F020-4742-869C-6EE155E91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A22462-7DC4-46B0-820E-910FCD684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BB12F-1D1D-4AB2-B036-D38C1AE55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776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91B098-8378-4453-BB47-167AF382E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0FDFB5-0F01-4A44-9159-A6F61037D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47B8FF-12B6-418B-94B4-3658578783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076E00D-0895-4BBC-89D3-BB834B8D83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2C6B392-F905-470A-A457-E86CBCFF52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CF27E29-8D76-46DE-9675-3691BBF67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E0E7C-5468-4148-B072-6B1134BCCD9A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8B2EF7D-A23A-4577-A9D0-012125F9C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22C1CA2-5EA2-4CE5-AC3B-50F5B6ED5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BB12F-1D1D-4AB2-B036-D38C1AE55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36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096EE-9C8F-4C21-99EE-FA84E06B6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00BC22-A9FD-404C-ADB6-E3305C83B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E0E7C-5468-4148-B072-6B1134BCCD9A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32276D-6DD8-438C-AD3F-8B51A6063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3916C6-1AC6-4348-B39A-F1F337445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BB12F-1D1D-4AB2-B036-D38C1AE55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75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F2AA139-6660-4C0A-9C72-E7C99F3BA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E0E7C-5468-4148-B072-6B1134BCCD9A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7E472D-6CE8-4318-8BD4-3C02CC743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AE9041-F8B1-4ED2-AB9A-27435FC37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BB12F-1D1D-4AB2-B036-D38C1AE55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71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13981B-1B2F-4997-819D-D94AEE55C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17A655-B834-4A40-9070-B767A98CC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E48BA6-9226-48B0-A7C2-7ECE6F9934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45706B-F62C-49A5-8F73-52E7D04E9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E0E7C-5468-4148-B072-6B1134BCCD9A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A1475A-9BD4-4A6B-8C91-D23F5CEEE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48EF35-8842-4E78-B7AA-95E0B7B99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BB12F-1D1D-4AB2-B036-D38C1AE55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837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4FFB3-75D7-4D94-80D3-73082D6AC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A2F5054-B42E-4A17-B9B2-0E4B8D4C5F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6A0D74-9CA6-4839-88B6-BA46C1FFC6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998BD2-87EE-46FF-A8A2-36CE9BB65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E0E7C-5468-4148-B072-6B1134BCCD9A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06D650-041D-4AC0-AED0-D735F48C1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EAD03-4170-4C75-B369-D1F58EA43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BB12F-1D1D-4AB2-B036-D38C1AE55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641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6E5DA6-BFB8-459E-B180-BD4251124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24782E-AD25-448B-AC8C-581E07056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B08CE5-388E-46A4-BD98-98E0C63CF2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E0E7C-5468-4148-B072-6B1134BCCD9A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615C19-0B66-44B9-B46E-F40491B39E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39A857-A1DE-4F8A-8B1F-C19F51D6A2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BB12F-1D1D-4AB2-B036-D38C1AE55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171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Toet3EiSFc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CB4820-D4B2-4206-BF9C-9AEE72F6E8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4992FF-AA4C-48E0-928E-19209538FC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242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2549C9-F14F-4B3B-BA84-D179D141D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/>
              <a:t>중심선에서 임의의 점까지 가장 짧은 거리는 다음 식 </a:t>
            </a:r>
            <a:r>
              <a:rPr lang="en-US" altLang="ko-KR" sz="2800" dirty="0"/>
              <a:t>d</a:t>
            </a:r>
            <a:r>
              <a:rPr lang="ko-KR" altLang="en-US" sz="2800" dirty="0"/>
              <a:t>와 같다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F5C639-BFEC-4764-B0A9-6A5507CA2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F45668-25C2-49A8-801A-4C63F37482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913"/>
          <a:stretch/>
        </p:blipFill>
        <p:spPr>
          <a:xfrm>
            <a:off x="1123950" y="2031671"/>
            <a:ext cx="9944100" cy="446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701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8A6418-87FF-4F20-BD90-7DB7761C8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6DB108-EBE3-4B63-B928-33842F6B4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6A8C0A-6E10-4993-89FA-20B507F6C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776287"/>
            <a:ext cx="994410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13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393CFD-F766-4749-AEDC-2782C3EBF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FD9E81-BB7B-4B92-B4FF-95C5E8E88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7DAE9B-E8D6-486B-A15D-DD1054B74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228725"/>
            <a:ext cx="994410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81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B3918E-34FA-4322-B4FE-704CA79F5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/>
              <a:t>두 평행선의 거리는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D72690-14AF-45B2-B5DA-E1E07F0A0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FF50A6-6876-4AC9-9651-1E8B78CEF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94410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46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357874-9166-45CF-BAA5-055B11DBF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2D4DF5-997A-4FDD-8B24-59294A396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236FF8-56A2-43FB-A0F2-5DE4E6B3F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507505"/>
            <a:ext cx="994410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104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EE6FD-A422-46CA-B554-9C078A9A0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79177" cy="1325563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두자료를 가장 </a:t>
            </a:r>
            <a:r>
              <a:rPr lang="en-US" altLang="ko-KR" sz="2800" dirty="0"/>
              <a:t>optimal</a:t>
            </a:r>
            <a:r>
              <a:rPr lang="ko-KR" altLang="en-US" sz="2800" dirty="0"/>
              <a:t>하게 나누는 </a:t>
            </a:r>
            <a:r>
              <a:rPr lang="en-US" altLang="ko-KR" sz="2800" dirty="0"/>
              <a:t>line</a:t>
            </a:r>
            <a:r>
              <a:rPr lang="ko-KR" altLang="en-US" sz="2800" dirty="0"/>
              <a:t>은</a:t>
            </a:r>
            <a:r>
              <a:rPr lang="en-US" altLang="ko-KR" sz="2800" dirty="0"/>
              <a:t>? </a:t>
            </a:r>
            <a:r>
              <a:rPr lang="en-US" altLang="ko-KR" sz="2800" dirty="0" err="1"/>
              <a:t>Hyperline</a:t>
            </a:r>
            <a:r>
              <a:rPr lang="en-US" altLang="ko-KR" sz="2800" dirty="0"/>
              <a:t> (hyperplane)</a:t>
            </a:r>
            <a:endParaRPr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E19C3D-F6A6-42F8-9501-3E98E3C31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F93E5F7-CB1C-46FE-BBE7-CF14938456A1}"/>
              </a:ext>
            </a:extLst>
          </p:cNvPr>
          <p:cNvCxnSpPr/>
          <p:nvPr/>
        </p:nvCxnSpPr>
        <p:spPr>
          <a:xfrm flipH="1">
            <a:off x="7449015" y="1393902"/>
            <a:ext cx="446048" cy="14831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F1676AEF-C6C3-47B8-AEC8-1514CE175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393902"/>
            <a:ext cx="9944100" cy="4448175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5E02D0B-91B8-4603-A6FB-AC3E84D378CC}"/>
              </a:ext>
            </a:extLst>
          </p:cNvPr>
          <p:cNvCxnSpPr/>
          <p:nvPr/>
        </p:nvCxnSpPr>
        <p:spPr>
          <a:xfrm flipH="1">
            <a:off x="6250898" y="1199213"/>
            <a:ext cx="2443397" cy="104931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8862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278EF2-2179-4B77-BA90-009673CF7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3E3417-4360-4FF5-9F9E-90CD94CEE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5E96EC-EA59-4A95-BA7E-1E4947C76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019" y="1369804"/>
            <a:ext cx="994410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03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569E9F-2977-4EEE-AF40-B50CB945A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174128-A4CE-446E-B6B8-3E50FA3E6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788723-EA5C-4D0F-A8F2-F3D059FCA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557805"/>
            <a:ext cx="99441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93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AC9BC4-85A3-4D0C-AE28-788100CEB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6DF288-6B13-446D-80E7-52AEEFCB1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DDE7C3-4793-43F0-BB0A-9A16450DD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243012"/>
            <a:ext cx="9944100" cy="4371975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5C00F3D-4D2D-41C0-9500-98F90249D48E}"/>
              </a:ext>
            </a:extLst>
          </p:cNvPr>
          <p:cNvCxnSpPr/>
          <p:nvPr/>
        </p:nvCxnSpPr>
        <p:spPr>
          <a:xfrm>
            <a:off x="5231567" y="2563318"/>
            <a:ext cx="4557010" cy="17388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256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5E127-4802-43EE-B2F3-EE71C001A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EF28FB-36A6-4B6F-9767-ABF094C39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8AB336-0693-4A48-B269-4AF469754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48" y="1804988"/>
            <a:ext cx="9944100" cy="4371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590EEB-0EC1-4013-A4CC-FDE142BE6984}"/>
              </a:ext>
            </a:extLst>
          </p:cNvPr>
          <p:cNvSpPr txBox="1"/>
          <p:nvPr/>
        </p:nvSpPr>
        <p:spPr>
          <a:xfrm>
            <a:off x="5756223" y="3990975"/>
            <a:ext cx="1948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=</a:t>
            </a:r>
            <a:r>
              <a:rPr lang="ko-KR" altLang="en-US" sz="3600" dirty="0"/>
              <a:t> </a:t>
            </a:r>
            <a:r>
              <a:rPr lang="en-US" altLang="ko-KR" sz="3600" dirty="0">
                <a:solidFill>
                  <a:srgbClr val="0070C0"/>
                </a:solidFill>
              </a:rPr>
              <a:t>+</a:t>
            </a:r>
            <a:endParaRPr lang="ko-KR" altLang="en-US" sz="3600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0C1898-3532-478C-97AE-23838B3A2AB5}"/>
              </a:ext>
            </a:extLst>
          </p:cNvPr>
          <p:cNvSpPr txBox="1"/>
          <p:nvPr/>
        </p:nvSpPr>
        <p:spPr>
          <a:xfrm>
            <a:off x="3120452" y="2029761"/>
            <a:ext cx="1948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=</a:t>
            </a:r>
            <a:r>
              <a:rPr lang="ko-KR" altLang="en-US" sz="3600" dirty="0"/>
              <a:t> </a:t>
            </a:r>
            <a:r>
              <a:rPr lang="en-US" altLang="ko-KR" sz="3600" dirty="0">
                <a:solidFill>
                  <a:srgbClr val="FF0000"/>
                </a:solidFill>
              </a:rPr>
              <a:t>-</a:t>
            </a:r>
            <a:endParaRPr lang="ko-KR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638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EE067C-6479-4EA5-9055-C9DC994F4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4A1CA1-6D1F-415E-ADF6-24CC51DB8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2DCA71-9537-40B3-A36B-53B7B5F5A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243012"/>
            <a:ext cx="99441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57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5B735F-2D70-4FF1-9DD3-F5D6C43A3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39D3C8-555D-4753-8087-2B4586970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A727AB-5F29-4268-A94F-E9A724425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825625"/>
            <a:ext cx="99441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611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84DEF4-9AB9-4483-A413-05102C702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9BA438-34B0-4C8D-8624-A9ADC3259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0E7E69-8BBF-4B24-AD7A-D144A2C9E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243012"/>
            <a:ext cx="99441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438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62CED5-F07F-4307-B01E-1EF688B5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088EDC-82EC-42A1-85B3-032FD02D8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53B776-FCEE-4B35-A516-500B7393F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243012"/>
            <a:ext cx="99441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50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1978CF-C0BE-405D-876D-8482FBA8C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55DFF4-181F-414E-A43A-CCC8439D6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4C7D9A-E7C0-40EB-B5C4-6116145E2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243012"/>
            <a:ext cx="99441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611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10A2DF-7B34-4CD7-BAFA-A59DD425B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26E0F8-D0E5-46C7-9641-122E6F229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63191D-149D-4CCC-92DD-91D9B8BCC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243012"/>
            <a:ext cx="99441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21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936CE0-C178-400B-B561-3BF583E26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949081-0FB8-4AD6-BF77-9416EF67D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75FA6F-E1B1-4DC9-BE4C-D5C7C7980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243012"/>
            <a:ext cx="99441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679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6365C8-8F64-4FC3-94DA-77CF4BC6E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6B0A19-C6BA-484A-99C7-E340BEABA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D7D29C-B88E-4F17-9440-422EDF22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243012"/>
            <a:ext cx="99441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29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D05937-8785-49BA-801A-67AEEDB5A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E9763B-CD90-4230-B086-32A544DED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461812-E856-4203-A757-DDF9E3DC0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243012"/>
            <a:ext cx="99441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832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83A2D0C-F175-41D6-B461-9E23F70CC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55" y="1466468"/>
            <a:ext cx="9944100" cy="437197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50EA1F4-966B-452A-A6FF-B306408E3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17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어느 </a:t>
            </a:r>
            <a:r>
              <a:rPr lang="en-US" altLang="ko-KR" sz="2800" dirty="0"/>
              <a:t>hyperplane</a:t>
            </a:r>
            <a:r>
              <a:rPr lang="ko-KR" altLang="en-US" sz="2800" dirty="0"/>
              <a:t>을 선택할지</a:t>
            </a:r>
            <a:r>
              <a:rPr lang="en-US" altLang="ko-KR" sz="2800" dirty="0"/>
              <a:t>? </a:t>
            </a:r>
            <a:br>
              <a:rPr lang="en-US" altLang="ko-KR" sz="2800" dirty="0"/>
            </a:br>
            <a:r>
              <a:rPr lang="ko-KR" altLang="en-US" sz="2800" dirty="0"/>
              <a:t>두 자료의 거리는 최대로 </a:t>
            </a:r>
            <a:r>
              <a:rPr lang="en-US" altLang="ko-KR" sz="2800" dirty="0"/>
              <a:t>accuracy</a:t>
            </a:r>
            <a:r>
              <a:rPr lang="ko-KR" altLang="en-US" sz="2800" dirty="0"/>
              <a:t>는 최고로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C6408B-23B2-479B-9576-F9207664F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996" y="1467232"/>
            <a:ext cx="4651651" cy="437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499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B402C-634C-4CAA-96D2-7CA5C81F0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E4BCF9-82CA-4967-9874-C96F04695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B6BF33-C64D-47BD-97C9-AFA723E7F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243012"/>
            <a:ext cx="9944100" cy="4371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A6E1FC-E8EB-4BE5-AC54-F4FAD9446C1B}"/>
              </a:ext>
            </a:extLst>
          </p:cNvPr>
          <p:cNvSpPr txBox="1"/>
          <p:nvPr/>
        </p:nvSpPr>
        <p:spPr>
          <a:xfrm>
            <a:off x="7435120" y="4633849"/>
            <a:ext cx="2878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Slack variable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07821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45E55B-A743-48A9-B8D5-82B055E3E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3C5B91-F68C-4CB2-9E3A-9F87C4370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45EC1A-CF05-43A6-8CA8-19201EEEA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276350"/>
            <a:ext cx="99441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7890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ADEF18-3011-45A9-823A-381B3EB21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FEF70E-7715-497C-BCA8-C1D7D63A6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60F1FB-8E41-4B4C-8D23-2FE1AE4BE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085850"/>
            <a:ext cx="99441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369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57FEF1-C96A-459C-AEA1-02F3A61C5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D3922E-2D7E-4A1C-B79F-C3E811A06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7F131B-F6B3-48BC-A3CF-73F9173FAF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148"/>
          <a:stretch/>
        </p:blipFill>
        <p:spPr>
          <a:xfrm>
            <a:off x="1123950" y="1085850"/>
            <a:ext cx="9944100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45C317-55F2-4FA1-9239-04F983FFC478}"/>
              </a:ext>
            </a:extLst>
          </p:cNvPr>
          <p:cNvSpPr txBox="1"/>
          <p:nvPr/>
        </p:nvSpPr>
        <p:spPr>
          <a:xfrm>
            <a:off x="7419350" y="3756243"/>
            <a:ext cx="40773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계수 </a:t>
            </a:r>
            <a:r>
              <a:rPr lang="en-US" altLang="ko-KR" sz="2400" dirty="0"/>
              <a:t>C</a:t>
            </a:r>
            <a:r>
              <a:rPr lang="ko-KR" altLang="en-US" sz="2400" dirty="0"/>
              <a:t>는 </a:t>
            </a:r>
            <a:r>
              <a:rPr lang="en-US" altLang="ko-KR" sz="2400" dirty="0" err="1"/>
              <a:t>tunning</a:t>
            </a:r>
            <a:r>
              <a:rPr lang="en-US" altLang="ko-KR" sz="2400" dirty="0"/>
              <a:t> parameter</a:t>
            </a:r>
            <a:r>
              <a:rPr lang="ko-KR" altLang="en-US" sz="2400" dirty="0"/>
              <a:t>로 </a:t>
            </a:r>
            <a:r>
              <a:rPr lang="en-US" altLang="ko-KR" sz="2400" dirty="0"/>
              <a:t>slack variable</a:t>
            </a:r>
            <a:r>
              <a:rPr lang="ko-KR" altLang="en-US" sz="2400" dirty="0"/>
              <a:t>을 얼마나 가중치를 줄 것인지 결정</a:t>
            </a:r>
            <a:r>
              <a:rPr lang="en-US" altLang="ko-KR" sz="2400" dirty="0"/>
              <a:t>. C</a:t>
            </a:r>
            <a:r>
              <a:rPr lang="ko-KR" altLang="en-US" sz="2400" dirty="0"/>
              <a:t>가 적으면 </a:t>
            </a:r>
            <a:r>
              <a:rPr lang="en-US" altLang="ko-KR" sz="2400" dirty="0"/>
              <a:t>W</a:t>
            </a:r>
            <a:r>
              <a:rPr lang="ko-KR" altLang="en-US" sz="2400" dirty="0"/>
              <a:t>가 커지므로 큰 </a:t>
            </a:r>
            <a:r>
              <a:rPr lang="en-US" altLang="ko-KR" sz="2400" dirty="0"/>
              <a:t>margin</a:t>
            </a:r>
            <a:r>
              <a:rPr lang="ko-KR" altLang="en-US" sz="2400" dirty="0"/>
              <a:t>을 준다</a:t>
            </a:r>
            <a:r>
              <a:rPr lang="en-US" altLang="ko-KR" sz="2400" dirty="0"/>
              <a:t>. </a:t>
            </a:r>
            <a:r>
              <a:rPr lang="ko-KR" altLang="en-US" sz="2400" dirty="0"/>
              <a:t>즉 </a:t>
            </a:r>
            <a:r>
              <a:rPr lang="en-US" altLang="ko-KR" sz="2400" dirty="0"/>
              <a:t>error term</a:t>
            </a:r>
            <a:r>
              <a:rPr lang="ko-KR" altLang="en-US" sz="2400" dirty="0"/>
              <a:t>에 가중치를 적게 준다</a:t>
            </a:r>
          </a:p>
        </p:txBody>
      </p:sp>
    </p:spTree>
    <p:extLst>
      <p:ext uri="{BB962C8B-B14F-4D97-AF65-F5344CB8AC3E}">
        <p14:creationId xmlns:p14="http://schemas.microsoft.com/office/powerpoint/2010/main" val="27623591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A07CD-62D1-42C4-92EC-CACD69C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114E88-C4B5-4A1E-9E2A-558F87034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6455BF-94F1-48D7-B180-C05EBD77C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233487"/>
            <a:ext cx="99441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77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BC7E22-7313-4D4F-8B4E-527B6846D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/>
              <a:t>왼쪽 그림과 같은 경우에는 </a:t>
            </a:r>
            <a:r>
              <a:rPr lang="en-US" altLang="ko-KR" sz="2800" dirty="0"/>
              <a:t>Kernel trick</a:t>
            </a:r>
            <a:r>
              <a:rPr lang="ko-KR" altLang="en-US" sz="2800" dirty="0"/>
              <a:t>을 이용한다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5FE9E9-082E-4B21-89FA-99B2E8721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B640CC-1808-4188-A90E-B42E97D88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690688"/>
            <a:ext cx="99441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9215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7A0F59-0CEC-463D-8ECD-80DC239AC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023" y="681037"/>
            <a:ext cx="10515600" cy="1058941"/>
          </a:xfrm>
        </p:spPr>
        <p:txBody>
          <a:bodyPr>
            <a:normAutofit fontScale="90000"/>
          </a:bodyPr>
          <a:lstStyle/>
          <a:p>
            <a:br>
              <a:rPr lang="en-US" altLang="ko-KR" sz="3100" b="1" dirty="0"/>
            </a:br>
            <a:r>
              <a:rPr lang="en-US" altLang="ko-KR" sz="3600" b="1" dirty="0">
                <a:solidFill>
                  <a:srgbClr val="FF0000"/>
                </a:solidFill>
              </a:rPr>
              <a:t>Kernel Trick </a:t>
            </a:r>
            <a:r>
              <a:rPr lang="en-US" altLang="ko-KR" sz="3600" b="1" dirty="0"/>
              <a:t>(mapping) </a:t>
            </a:r>
            <a:br>
              <a:rPr lang="en-US" altLang="ko-KR" sz="3200" b="1" dirty="0"/>
            </a:br>
            <a:br>
              <a:rPr lang="en-US" altLang="ko-KR" sz="3100" b="1" dirty="0"/>
            </a:br>
            <a:br>
              <a:rPr lang="en-US" altLang="ko-KR" sz="3100" b="1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664D9D-F8B8-4F18-85CD-CA2C4165E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b="1" dirty="0"/>
              <a:t>Support Vector Machines Part 2: The Polynomial Kernel</a:t>
            </a:r>
          </a:p>
          <a:p>
            <a:endParaRPr lang="en-US" altLang="ko-KR" b="1" dirty="0">
              <a:hlinkClick r:id="rId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  <a:hlinkClick r:id="rId2"/>
              </a:rPr>
              <a:t> </a:t>
            </a:r>
            <a:r>
              <a:rPr lang="en-US" altLang="ko-KR" dirty="0">
                <a:hlinkClick r:id="rId2"/>
              </a:rPr>
              <a:t>https://www.youtube.com/watch?v=Toet3EiSFcM</a:t>
            </a:r>
            <a:endParaRPr lang="en-US" altLang="ko-KR" dirty="0"/>
          </a:p>
          <a:p>
            <a:endParaRPr lang="en-US" altLang="ko-KR" b="1" dirty="0">
              <a:hlinkClick r:id="rId2"/>
            </a:endParaRPr>
          </a:p>
          <a:p>
            <a:pPr>
              <a:buFont typeface="Wingdings" panose="05000000000000000000" pitchFamily="2" charset="2"/>
              <a:buChar char="è"/>
            </a:pPr>
            <a:r>
              <a:rPr lang="en-US" altLang="ko-KR" b="1" dirty="0">
                <a:sym typeface="Wingdings" panose="05000000000000000000" pitchFamily="2" charset="2"/>
                <a:hlinkClick r:id="rId2"/>
              </a:rPr>
              <a:t>https://www.youtube.com/watch?v=3liCbRZPrZA</a:t>
            </a:r>
            <a:endParaRPr lang="en-US" altLang="ko-KR" b="1" dirty="0">
              <a:hlinkClick r:id="rId2"/>
            </a:endParaRPr>
          </a:p>
          <a:p>
            <a:endParaRPr lang="en-US" altLang="ko-KR" b="1" dirty="0">
              <a:hlinkClick r:id="rId2"/>
            </a:endParaRPr>
          </a:p>
          <a:p>
            <a:r>
              <a:rPr lang="en-US" altLang="ko-KR" b="1" dirty="0"/>
              <a:t>Support Vector Machines Part 3: The Radial (RBF) Kernel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altLang="ko-KR" b="1" dirty="0">
                <a:sym typeface="Wingdings" panose="05000000000000000000" pitchFamily="2" charset="2"/>
                <a:hlinkClick r:id="rId2"/>
              </a:rPr>
              <a:t>https://www.youtube.com/watch?v=Qc5IyLW_hns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altLang="ko-KR" b="1" dirty="0">
                <a:sym typeface="Wingdings" panose="05000000000000000000" pitchFamily="2" charset="2"/>
                <a:hlinkClick r:id="rId2"/>
              </a:rPr>
              <a:t> https://www.youtube.com/watch?v=4UO0SXSp0as</a:t>
            </a:r>
          </a:p>
          <a:p>
            <a:pPr marL="0" indent="0">
              <a:buNone/>
            </a:pPr>
            <a:endParaRPr lang="en-US" altLang="ko-KR" dirty="0">
              <a:hlinkClick r:id="rId2"/>
            </a:endParaRPr>
          </a:p>
          <a:p>
            <a:pPr>
              <a:buFont typeface="Wingdings" panose="05000000000000000000" pitchFamily="2" charset="2"/>
              <a:buChar char="è"/>
            </a:pPr>
            <a:endParaRPr lang="en-US" altLang="ko-KR" dirty="0"/>
          </a:p>
          <a:p>
            <a:pPr>
              <a:buFont typeface="Wingdings" panose="05000000000000000000" pitchFamily="2" charset="2"/>
              <a:buChar char="è"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6319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B2DF31-9254-4845-8B62-39092E234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6F6F6A-0FDE-4E64-A589-7D1580050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53502A-A42C-4B83-AAF0-31D0CFAD6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114425"/>
            <a:ext cx="99441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84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5FC7E4-FE7C-4910-80F8-FD930C1C0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ACD4F3-D57A-4518-A332-ED4B541AD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C9DA7D-ECFC-4326-A8C4-87843C721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114425"/>
            <a:ext cx="99441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22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846CCE-B0DD-49F9-9969-F8780E75D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CDD8DC-A34B-4F16-B951-A47D2A0BF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BB2F6E-52A7-4955-A001-D30BEDD19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89" y="1027906"/>
            <a:ext cx="9944100" cy="4629150"/>
          </a:xfrm>
          <a:prstGeom prst="rect">
            <a:avLst/>
          </a:prstGeom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864956AF-9FD4-4D6B-A85D-FCBBE104AB39}"/>
              </a:ext>
            </a:extLst>
          </p:cNvPr>
          <p:cNvSpPr/>
          <p:nvPr/>
        </p:nvSpPr>
        <p:spPr>
          <a:xfrm rot="4381217" flipH="1">
            <a:off x="7684029" y="104794"/>
            <a:ext cx="128417" cy="362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012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CB98A9-4B1B-4B6E-9A05-755E0B7C9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18AB69-50D9-42E8-A852-EFD7A453E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AAEFE0-9C41-4813-8627-FAE19EBF7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114425"/>
            <a:ext cx="99441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475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0E7567-E8DA-459D-AFD5-A67B35397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/>
              <a:t>아래 방정식에서 박스부분을 </a:t>
            </a:r>
            <a:r>
              <a:rPr lang="en-US" altLang="ko-KR" sz="2800" dirty="0"/>
              <a:t>1</a:t>
            </a:r>
            <a:r>
              <a:rPr lang="ko-KR" altLang="en-US" sz="2800" dirty="0"/>
              <a:t>보다 적은 수를 곱하면 이전의 초록색선이 중심에서 벌어진다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207802-7A20-4A62-890F-B44100CAD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C4A70C-EA0C-45F0-A034-D3F91B557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348581"/>
            <a:ext cx="9944100" cy="53054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6E1FD25-6DDA-4802-9940-942B3876515F}"/>
              </a:ext>
            </a:extLst>
          </p:cNvPr>
          <p:cNvSpPr/>
          <p:nvPr/>
        </p:nvSpPr>
        <p:spPr>
          <a:xfrm>
            <a:off x="6735337" y="2408663"/>
            <a:ext cx="1304692" cy="802888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600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1F84E-C350-425A-8C12-36E6D7DEC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/>
              <a:t>박스부분을 </a:t>
            </a:r>
            <a:r>
              <a:rPr lang="en-US" altLang="ko-KR" sz="2800" dirty="0"/>
              <a:t>1</a:t>
            </a:r>
            <a:r>
              <a:rPr lang="ko-KR" altLang="en-US" sz="2800" dirty="0"/>
              <a:t>보다 </a:t>
            </a:r>
            <a:r>
              <a:rPr lang="ko-KR" altLang="en-US" sz="2800" dirty="0" err="1"/>
              <a:t>큰수를</a:t>
            </a:r>
            <a:r>
              <a:rPr lang="ko-KR" altLang="en-US" sz="2800" dirty="0"/>
              <a:t> 곱하면 초록색 선은 중심으로 집결한다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3D3C7B-ECE3-4663-8616-FE68C1A3A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A44780-EF3D-440C-83D8-65A7F352D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348581"/>
            <a:ext cx="9944100" cy="53054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97D7FCB-3738-4918-BB4E-3B283A472039}"/>
              </a:ext>
            </a:extLst>
          </p:cNvPr>
          <p:cNvSpPr/>
          <p:nvPr/>
        </p:nvSpPr>
        <p:spPr>
          <a:xfrm>
            <a:off x="6735337" y="2408663"/>
            <a:ext cx="1304692" cy="802888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08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179</Words>
  <Application>Microsoft Office PowerPoint</Application>
  <PresentationFormat>와이드스크린</PresentationFormat>
  <Paragraphs>24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8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아래 방정식에서 박스부분을 1보다 적은 수를 곱하면 이전의 초록색선이 중심에서 벌어진다.</vt:lpstr>
      <vt:lpstr>박스부분을 1보다 큰수를 곱하면 초록색 선은 중심으로 집결한다</vt:lpstr>
      <vt:lpstr>중심선에서 임의의 점까지 가장 짧은 거리는 다음 식 d와 같다.</vt:lpstr>
      <vt:lpstr>PowerPoint 프레젠테이션</vt:lpstr>
      <vt:lpstr>PowerPoint 프레젠테이션</vt:lpstr>
      <vt:lpstr>두 평행선의 거리는 </vt:lpstr>
      <vt:lpstr>PowerPoint 프레젠테이션</vt:lpstr>
      <vt:lpstr>두자료를 가장 optimal하게 나누는 line은? Hyperline (hyperplane)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어느 hyperplane을 선택할지?  두 자료의 거리는 최대로 accuracy는 최고로</vt:lpstr>
      <vt:lpstr>PowerPoint 프레젠테이션</vt:lpstr>
      <vt:lpstr>PowerPoint 프레젠테이션</vt:lpstr>
      <vt:lpstr>PowerPoint 프레젠테이션</vt:lpstr>
      <vt:lpstr>PowerPoint 프레젠테이션</vt:lpstr>
      <vt:lpstr>왼쪽 그림과 같은 경우에는 Kernel trick을 이용한다.</vt:lpstr>
      <vt:lpstr> Kernel Trick (mapping) 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35</cp:revision>
  <dcterms:created xsi:type="dcterms:W3CDTF">2024-12-01T05:19:00Z</dcterms:created>
  <dcterms:modified xsi:type="dcterms:W3CDTF">2024-12-01T06:30:02Z</dcterms:modified>
</cp:coreProperties>
</file>